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007580413" r:id="rId2"/>
    <p:sldId id="2146847671" r:id="rId3"/>
    <p:sldId id="2007580409" r:id="rId4"/>
    <p:sldId id="2007580386" r:id="rId5"/>
    <p:sldId id="2146847665" r:id="rId6"/>
    <p:sldId id="214684766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邱樱(Ying Qiu)" initials="樱邱" lastIdx="1" clrIdx="0">
    <p:extLst>
      <p:ext uri="{19B8F6BF-5375-455C-9EA6-DF929625EA0E}">
        <p15:presenceInfo xmlns:p15="http://schemas.microsoft.com/office/powerpoint/2012/main" userId="S::qiuying@genomics.cn::d4b717d8-ebcb-4b99-afa5-30392cdb4e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3FAE"/>
    <a:srgbClr val="E9EBF5"/>
    <a:srgbClr val="DB9B9B"/>
    <a:srgbClr val="C88800"/>
    <a:srgbClr val="7C7C7C"/>
    <a:srgbClr val="A988A0"/>
    <a:srgbClr val="8FAADC"/>
    <a:srgbClr val="C5E0B4"/>
    <a:srgbClr val="E5A7C6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8" autoAdjust="0"/>
    <p:restoredTop sz="93826" autoAdjust="0"/>
  </p:normalViewPr>
  <p:slideViewPr>
    <p:cSldViewPr snapToGrid="0">
      <p:cViewPr>
        <p:scale>
          <a:sx n="80" d="100"/>
          <a:sy n="80" d="100"/>
        </p:scale>
        <p:origin x="44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3" d="100"/>
        <a:sy n="133" d="100"/>
      </p:scale>
      <p:origin x="0" y="-1175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2222B-8751-4C26-8181-4F28DCF092D1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8C1EE-A885-4536-B185-2753C39085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4A056-B3A4-8253-7EDF-2FFD6572C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0206DC-6C73-D7F3-4BF0-825334FFC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E284E2-394F-9095-A65B-5BAF344F4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160455-FC89-2D3E-82B8-858F9F8AC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C1EE-A885-4536-B185-2753C39085A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70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8C4E1-F2BB-B17C-4C29-7C7D7AFB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A3B50C-55BF-B28E-9391-1F941C51E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743C0C-15D0-D434-F610-659B1F015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A3A88E-FF7C-4945-8B79-026B93573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C1EE-A885-4536-B185-2753C39085A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927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D52E7-B94C-5AC6-DD91-019490094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B6AAB7-E8C0-EA3B-CE32-3E3A2712C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6DFEC2-ECBF-04C2-DB17-51994C47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Stereo</a:t>
            </a:r>
            <a:r>
              <a:rPr lang="zh-CN" altLang="en-US" dirty="0"/>
              <a:t>数据提取边界样本，进行</a:t>
            </a:r>
            <a:r>
              <a:rPr lang="en-US" altLang="zh-CN" dirty="0"/>
              <a:t>GSEA</a:t>
            </a:r>
            <a:r>
              <a:rPr lang="zh-CN" altLang="en-US" dirty="0"/>
              <a:t>富集</a:t>
            </a:r>
            <a:endParaRPr lang="en-US" altLang="zh-CN" dirty="0"/>
          </a:p>
          <a:p>
            <a:r>
              <a:rPr lang="zh-CN" altLang="en-US" dirty="0"/>
              <a:t>单细胞数据进行</a:t>
            </a:r>
            <a:r>
              <a:rPr lang="en-US" altLang="zh-CN" dirty="0" err="1"/>
              <a:t>cellchat</a:t>
            </a:r>
            <a:r>
              <a:rPr lang="zh-CN" altLang="en-US" dirty="0"/>
              <a:t>分析，只</a:t>
            </a:r>
            <a:r>
              <a:rPr lang="zh-CN" altLang="en-US" dirty="0">
                <a:solidFill>
                  <a:srgbClr val="D83931"/>
                </a:solidFill>
                <a:effectLst/>
              </a:rPr>
              <a:t>用</a:t>
            </a:r>
            <a:r>
              <a:rPr lang="en-US" altLang="zh-CN" dirty="0" err="1">
                <a:solidFill>
                  <a:srgbClr val="D83931"/>
                </a:solidFill>
                <a:effectLst/>
              </a:rPr>
              <a:t>dMMR</a:t>
            </a:r>
            <a:r>
              <a:rPr lang="zh-CN" altLang="en-US" dirty="0">
                <a:solidFill>
                  <a:srgbClr val="D83931"/>
                </a:solidFill>
                <a:effectLst/>
              </a:rPr>
              <a:t>的数据分析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E1412C-6914-58E1-F771-3D461A74A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C1EE-A885-4536-B185-2753C39085A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80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46D16-277B-1917-8156-D60D89FB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B8745E-F4B6-EBBA-9070-B3275E5CF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8B32BD-3578-D5E7-9019-D0A1B2A6F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单细胞数据提取</a:t>
            </a:r>
            <a:r>
              <a:rPr lang="en-US" altLang="zh-CN" dirty="0"/>
              <a:t>CAF</a:t>
            </a:r>
            <a:r>
              <a:rPr lang="zh-CN" altLang="en-US" dirty="0"/>
              <a:t>进行</a:t>
            </a:r>
            <a:r>
              <a:rPr lang="en-US" altLang="zh-CN" dirty="0"/>
              <a:t>monocle</a:t>
            </a:r>
            <a:r>
              <a:rPr lang="zh-CN" altLang="en-US" dirty="0"/>
              <a:t>分析，先进行</a:t>
            </a:r>
            <a:r>
              <a:rPr lang="en-US" altLang="zh-CN" dirty="0"/>
              <a:t>CAF</a:t>
            </a:r>
            <a:r>
              <a:rPr lang="zh-CN" altLang="en-US" dirty="0"/>
              <a:t>去批次聚类，然后</a:t>
            </a:r>
            <a:r>
              <a:rPr lang="en-US" altLang="zh-CN" dirty="0"/>
              <a:t>UMAP</a:t>
            </a:r>
            <a:r>
              <a:rPr lang="zh-CN" altLang="en-US" dirty="0"/>
              <a:t>接入进行</a:t>
            </a:r>
            <a:r>
              <a:rPr lang="en-US" altLang="zh-CN" dirty="0"/>
              <a:t>monocle</a:t>
            </a:r>
            <a:r>
              <a:rPr lang="zh-CN" altLang="en-US" dirty="0"/>
              <a:t>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788178-88B8-94C4-525F-D11090F07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C1EE-A885-4536-B185-2753C39085A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19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8182-FA87-6E2B-563D-A6113DD8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8A20CB-E686-E9C0-8463-A169F1369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5F658F-7EFF-6819-7E3F-C49A40318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单细胞数据提取</a:t>
            </a:r>
            <a:r>
              <a:rPr lang="en-US" altLang="zh-CN" dirty="0"/>
              <a:t>CAF</a:t>
            </a:r>
            <a:r>
              <a:rPr lang="zh-CN" altLang="en-US" dirty="0"/>
              <a:t>进行</a:t>
            </a:r>
            <a:r>
              <a:rPr lang="en-US" altLang="zh-CN" dirty="0"/>
              <a:t>GO</a:t>
            </a:r>
            <a:r>
              <a:rPr lang="zh-CN" altLang="en-US" dirty="0"/>
              <a:t>通路富集和</a:t>
            </a:r>
            <a:r>
              <a:rPr lang="en-US" altLang="zh-CN" dirty="0"/>
              <a:t>GSEA</a:t>
            </a:r>
            <a:r>
              <a:rPr lang="zh-CN" altLang="en-US" dirty="0"/>
              <a:t>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3D08E4-CB62-65A1-9024-184904B34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8C1EE-A885-4536-B185-2753C39085A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9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4" descr="C:\Users\pengwei3\Desktop\.png">
            <a:extLst>
              <a:ext uri="{FF2B5EF4-FFF2-40B4-BE49-F238E27FC236}">
                <a16:creationId xmlns:a16="http://schemas.microsoft.com/office/drawing/2014/main" id="{939E7ED3-A9B3-E2A4-75C6-C071D46D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41458" y="323693"/>
            <a:ext cx="920750" cy="427427"/>
          </a:xfrm>
          <a:prstGeom prst="rect">
            <a:avLst/>
          </a:prstGeom>
        </p:spPr>
      </p:pic>
      <p:cxnSp>
        <p:nvCxnSpPr>
          <p:cNvPr id="21" name="直线连接符 15">
            <a:extLst>
              <a:ext uri="{FF2B5EF4-FFF2-40B4-BE49-F238E27FC236}">
                <a16:creationId xmlns:a16="http://schemas.microsoft.com/office/drawing/2014/main" id="{56D07AA1-4249-6F9E-260C-08C3FEA3AA9D}"/>
              </a:ext>
            </a:extLst>
          </p:cNvPr>
          <p:cNvCxnSpPr/>
          <p:nvPr/>
        </p:nvCxnSpPr>
        <p:spPr>
          <a:xfrm>
            <a:off x="390074" y="770027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DD49F281-3C95-208C-0E60-9338C761D9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9274" y="932020"/>
            <a:ext cx="11371263" cy="560228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0" kern="1200" dirty="0" smtClean="0">
                <a:solidFill>
                  <a:srgbClr val="610087"/>
                </a:solidFill>
                <a:latin typeface="思源黑体 CN Light" panose="020B0300000000000000" pitchFamily="34" charset="-122"/>
                <a:ea typeface="思源黑体 Light" panose="020B0500000000000000"/>
                <a:cs typeface="+mj-cs"/>
              </a:defRPr>
            </a:lvl1pPr>
            <a:lvl2pPr>
              <a:defRPr lang="zh-CN" altLang="en-US" sz="2400" b="1" kern="1200" dirty="0" smtClean="0">
                <a:solidFill>
                  <a:srgbClr val="600185"/>
                </a:solidFill>
                <a:latin typeface="思源黑体 Regular" panose="020B0500000000000000" charset="-122"/>
                <a:ea typeface="思源黑体 Regular" panose="020B0500000000000000" charset="-122"/>
                <a:cs typeface="+mj-cs"/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标题 23">
            <a:extLst>
              <a:ext uri="{FF2B5EF4-FFF2-40B4-BE49-F238E27FC236}">
                <a16:creationId xmlns:a16="http://schemas.microsoft.com/office/drawing/2014/main" id="{8B69F9BF-0789-F410-B4DA-72F87696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74" y="88339"/>
            <a:ext cx="10515600" cy="662782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610087"/>
                </a:solidFill>
                <a:latin typeface="思源黑体 Regular" panose="020B050000000000000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5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FC23B-FD3B-4ABB-BDC2-9EEEB960A9C6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A311-05B2-4A49-A0EA-EF3781FCB4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B344A5E-A422-8F76-3F3D-9735C3A5A550}"/>
              </a:ext>
            </a:extLst>
          </p:cNvPr>
          <p:cNvSpPr txBox="1"/>
          <p:nvPr/>
        </p:nvSpPr>
        <p:spPr>
          <a:xfrm>
            <a:off x="293024" y="862001"/>
            <a:ext cx="11609702" cy="191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文章标题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Spatially organized tumor-stroma boundary determines the efficacy of immunotherapy in colorectal cancer patients</a:t>
            </a:r>
            <a:b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期刊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 Communications     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影响因子：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14.7</a:t>
            </a:r>
          </a:p>
          <a:p>
            <a:pPr>
              <a:lnSpc>
                <a:spcPts val="24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类型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Stereo-seq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作为独立的技术进行研究</a:t>
            </a:r>
          </a:p>
          <a:p>
            <a:pPr>
              <a:lnSpc>
                <a:spcPts val="24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摘要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</a:t>
            </a:r>
            <a:r>
              <a:rPr lang="zh-CN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研究应用Stereo-seq和scRNA-seq，绘制CRC患者的高分辨率TME空间图谱，重点分析肿瘤-基质边界的细胞与分子特征及其在ICB响应中的作用机制。</a:t>
            </a:r>
          </a:p>
          <a:p>
            <a:pPr>
              <a:lnSpc>
                <a:spcPts val="24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样本分组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）未做治疗：</a:t>
            </a: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pMMR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vs. </a:t>
            </a: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dMMR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2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ICB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治疗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dMMR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dPR/dCR vs. dSD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643E4D-6869-9A79-04D4-3556A59C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05" y="3641969"/>
            <a:ext cx="6645806" cy="14404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1235C61-5D52-D9EE-F558-7139ADB6817D}"/>
              </a:ext>
            </a:extLst>
          </p:cNvPr>
          <p:cNvSpPr txBox="1"/>
          <p:nvPr/>
        </p:nvSpPr>
        <p:spPr>
          <a:xfrm>
            <a:off x="711200" y="608630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-apple-system"/>
              </a:rPr>
              <a:t>Feng, Y., Ma, W., Zang, Y. et al. Nat Commun 15, 10259 (2024). </a:t>
            </a:r>
            <a:endParaRPr lang="zh-CN" altLang="en-US" sz="1400" dirty="0">
              <a:solidFill>
                <a:srgbClr val="222222"/>
              </a:solidFill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A662CD-714C-B901-F6D4-32A69F04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81" y="2994512"/>
            <a:ext cx="4530597" cy="3581987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918EEBA-E0FC-5B09-736B-2E144586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63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96A9-8AA2-C212-2FF4-AE84132AC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B013A86-9592-140E-BA87-F984F27D4495}"/>
              </a:ext>
            </a:extLst>
          </p:cNvPr>
          <p:cNvSpPr/>
          <p:nvPr/>
        </p:nvSpPr>
        <p:spPr>
          <a:xfrm>
            <a:off x="6754509" y="2485292"/>
            <a:ext cx="4962570" cy="4008091"/>
          </a:xfrm>
          <a:prstGeom prst="roundRect">
            <a:avLst>
              <a:gd name="adj" fmla="val 0"/>
            </a:avLst>
          </a:prstGeom>
          <a:solidFill>
            <a:srgbClr val="FFFFCC">
              <a:alpha val="28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81A02A0-C33E-F01B-EB89-81721EDF08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872" y="921643"/>
            <a:ext cx="11238697" cy="1010817"/>
          </a:xfrm>
        </p:spPr>
        <p:txBody>
          <a:bodyPr>
            <a:normAutofit/>
          </a:bodyPr>
          <a:lstStyle/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结果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CRC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空间转录图谱构建，</a:t>
            </a:r>
            <a:r>
              <a:rPr lang="en-US" altLang="zh-CN" sz="16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leiden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聚类，确定肿瘤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基质边界</a:t>
            </a:r>
            <a:endParaRPr lang="en-US" altLang="zh-CN" sz="16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21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dCR</a:t>
            </a:r>
            <a:r>
              <a:rPr lang="zh-CN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患者表现出肿瘤区域增殖相关基因（如MK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zh-CN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67）的表达显著减少，表明ICB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治疗</a:t>
            </a:r>
            <a:r>
              <a:rPr lang="zh-CN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可能抑制肿瘤细胞增殖</a:t>
            </a:r>
            <a:endParaRPr lang="en-US" altLang="zh-CN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21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dCR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dPR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的肿瘤边界比例降低，可能与更高的免疫浸润能力相关</a:t>
            </a:r>
            <a:endParaRPr lang="en-US" altLang="zh-CN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5A5338-2C48-ADBA-A71B-57EC1BFA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676" y="3001655"/>
            <a:ext cx="2948640" cy="10994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F693261-852E-3116-2374-E1D1E442A761}"/>
              </a:ext>
            </a:extLst>
          </p:cNvPr>
          <p:cNvSpPr txBox="1"/>
          <p:nvPr/>
        </p:nvSpPr>
        <p:spPr>
          <a:xfrm>
            <a:off x="8516192" y="2580140"/>
            <a:ext cx="1977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+mj-lt"/>
              </a:rPr>
              <a:t>文章原图 </a:t>
            </a:r>
            <a:r>
              <a:rPr lang="en-US" altLang="zh-CN" sz="1400" b="1" dirty="0">
                <a:latin typeface="+mj-lt"/>
              </a:rPr>
              <a:t>Fig. 1</a:t>
            </a:r>
            <a:endParaRPr lang="zh-CN" altLang="en-US" sz="1400" b="1" dirty="0">
              <a:latin typeface="+mj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A287CA0-0DD5-50BE-00DE-F6A4DF2C2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11" y="4979357"/>
            <a:ext cx="2311125" cy="14132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71E8F5A-B7EC-FC68-7660-DA29D6964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109" y="4979357"/>
            <a:ext cx="2322704" cy="1456379"/>
          </a:xfrm>
          <a:prstGeom prst="rect">
            <a:avLst/>
          </a:prstGeom>
        </p:spPr>
      </p:pic>
      <p:sp>
        <p:nvSpPr>
          <p:cNvPr id="19" name="圆角矩形 1023">
            <a:extLst>
              <a:ext uri="{FF2B5EF4-FFF2-40B4-BE49-F238E27FC236}">
                <a16:creationId xmlns:a16="http://schemas.microsoft.com/office/drawing/2014/main" id="{A13B2583-0783-9807-E807-194C39022936}"/>
              </a:ext>
            </a:extLst>
          </p:cNvPr>
          <p:cNvSpPr/>
          <p:nvPr/>
        </p:nvSpPr>
        <p:spPr>
          <a:xfrm>
            <a:off x="751271" y="4808014"/>
            <a:ext cx="5577473" cy="1772097"/>
          </a:xfrm>
          <a:prstGeom prst="roundRect">
            <a:avLst>
              <a:gd name="adj" fmla="val 3791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BGI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2FC22E-56BC-B9DB-B5A7-853D7C922F5D}"/>
              </a:ext>
            </a:extLst>
          </p:cNvPr>
          <p:cNvSpPr txBox="1"/>
          <p:nvPr/>
        </p:nvSpPr>
        <p:spPr>
          <a:xfrm>
            <a:off x="745876" y="4422230"/>
            <a:ext cx="5577473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kumimoji="1" b="1">
                <a:solidFill>
                  <a:schemeClr val="bg1"/>
                </a:solidFill>
                <a:latin typeface="BGI" panose="00000500000000000000" pitchFamily="2" charset="0"/>
                <a:ea typeface="微软雅黑" panose="020B0503020204020204" pitchFamily="34" charset="-122"/>
              </a:defRPr>
            </a:lvl1pPr>
          </a:lstStyle>
          <a:p>
            <a:pPr marL="216000" indent="-180000"/>
            <a:r>
              <a:rPr lang="en-US" altLang="zh-CN" sz="1400" dirty="0" err="1"/>
              <a:t>dCR</a:t>
            </a:r>
            <a:r>
              <a:rPr lang="zh-CN" altLang="en-US" sz="1400" dirty="0"/>
              <a:t>患者的</a:t>
            </a:r>
            <a:r>
              <a:rPr lang="zh-CN" altLang="zh-CN" sz="1400" dirty="0"/>
              <a:t>肿瘤区域增殖相关基因（MK</a:t>
            </a:r>
            <a:r>
              <a:rPr lang="en-US" altLang="zh-CN" sz="1400" dirty="0"/>
              <a:t>I</a:t>
            </a:r>
            <a:r>
              <a:rPr lang="zh-CN" altLang="zh-CN" sz="1400" dirty="0"/>
              <a:t>67</a:t>
            </a:r>
            <a:r>
              <a:rPr lang="zh-CN" altLang="en-US" sz="1400" dirty="0"/>
              <a:t>）及边界比例较低</a:t>
            </a:r>
            <a:endParaRPr lang="en-US" altLang="zh-CN" sz="1400" dirty="0"/>
          </a:p>
        </p:txBody>
      </p:sp>
      <p:sp>
        <p:nvSpPr>
          <p:cNvPr id="11" name="圆角矩形 1023">
            <a:extLst>
              <a:ext uri="{FF2B5EF4-FFF2-40B4-BE49-F238E27FC236}">
                <a16:creationId xmlns:a16="http://schemas.microsoft.com/office/drawing/2014/main" id="{005DCEDE-0131-2976-AB05-CF234A13D52A}"/>
              </a:ext>
            </a:extLst>
          </p:cNvPr>
          <p:cNvSpPr/>
          <p:nvPr/>
        </p:nvSpPr>
        <p:spPr>
          <a:xfrm>
            <a:off x="725985" y="2711938"/>
            <a:ext cx="5617253" cy="1632285"/>
          </a:xfrm>
          <a:prstGeom prst="roundRect">
            <a:avLst>
              <a:gd name="adj" fmla="val 3791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BGI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7304A5-190D-990E-2C48-9D9A5DAC67E1}"/>
              </a:ext>
            </a:extLst>
          </p:cNvPr>
          <p:cNvSpPr txBox="1"/>
          <p:nvPr/>
        </p:nvSpPr>
        <p:spPr>
          <a:xfrm>
            <a:off x="733598" y="2349023"/>
            <a:ext cx="5577473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kumimoji="1" b="1">
                <a:solidFill>
                  <a:schemeClr val="bg1"/>
                </a:solidFill>
                <a:latin typeface="BGI" panose="00000500000000000000" pitchFamily="2" charset="0"/>
                <a:ea typeface="微软雅黑" panose="020B0503020204020204" pitchFamily="34" charset="-122"/>
              </a:defRPr>
            </a:lvl1pPr>
          </a:lstStyle>
          <a:p>
            <a:pPr marL="216000" indent="-180000"/>
            <a:r>
              <a:rPr lang="zh-CN" altLang="en-US" sz="1400" dirty="0"/>
              <a:t>通过</a:t>
            </a:r>
            <a:r>
              <a:rPr lang="en-US" altLang="zh-CN" sz="1400" dirty="0" err="1"/>
              <a:t>leiden</a:t>
            </a:r>
            <a:r>
              <a:rPr lang="zh-CN" altLang="en-US" sz="1400" dirty="0"/>
              <a:t>聚类，鉴定肿瘤</a:t>
            </a:r>
            <a:r>
              <a:rPr lang="en-US" altLang="zh-CN" sz="1400" dirty="0"/>
              <a:t>-</a:t>
            </a:r>
            <a:r>
              <a:rPr lang="zh-CN" altLang="en-US" sz="1400" dirty="0"/>
              <a:t>基质边界</a:t>
            </a:r>
            <a:endParaRPr lang="en-US" altLang="zh-CN" sz="1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28693AC-1C26-81C7-3FCC-449E69ABF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5053558" y="2942738"/>
            <a:ext cx="1234920" cy="112527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370956-1637-2021-4085-D0A22C778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3585767" y="2803060"/>
            <a:ext cx="1283543" cy="146962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CFB6325-A557-860B-F986-CA78ECE94282}"/>
              </a:ext>
            </a:extLst>
          </p:cNvPr>
          <p:cNvSpPr txBox="1"/>
          <p:nvPr/>
        </p:nvSpPr>
        <p:spPr>
          <a:xfrm>
            <a:off x="5779228" y="4061087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#59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918343-0717-E434-B466-D8DA3F37A926}"/>
              </a:ext>
            </a:extLst>
          </p:cNvPr>
          <p:cNvSpPr txBox="1"/>
          <p:nvPr/>
        </p:nvSpPr>
        <p:spPr>
          <a:xfrm>
            <a:off x="4478002" y="4051835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#95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D01BC40-B727-38A5-E198-5FEAD3E6D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96" y="3049682"/>
            <a:ext cx="2668065" cy="9113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8669A6-53FF-E0A1-C439-0BE924BC8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5632" y="3121480"/>
            <a:ext cx="845967" cy="813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C6BA7C-7295-068C-186A-02D40558EC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7483" y="3099043"/>
            <a:ext cx="845967" cy="9047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C581D0-BF16-0394-2129-691E2301E2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7972" y="4808014"/>
            <a:ext cx="1610726" cy="141795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C145A23-92F7-2500-9204-BD315E221C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9133" y="4876817"/>
            <a:ext cx="1547340" cy="151576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C1857A8-FB5E-B3C4-5E97-BF08B88C7A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5868" y="4149838"/>
            <a:ext cx="1977903" cy="24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0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EF704-6B70-A103-E409-A500C6E2B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249C3B5-257B-C40B-49CC-7BC3CFF85D65}"/>
              </a:ext>
            </a:extLst>
          </p:cNvPr>
          <p:cNvSpPr/>
          <p:nvPr/>
        </p:nvSpPr>
        <p:spPr>
          <a:xfrm>
            <a:off x="7584655" y="2414360"/>
            <a:ext cx="3813330" cy="4133732"/>
          </a:xfrm>
          <a:prstGeom prst="roundRect">
            <a:avLst>
              <a:gd name="adj" fmla="val 0"/>
            </a:avLst>
          </a:prstGeom>
          <a:solidFill>
            <a:srgbClr val="FFFFCC">
              <a:alpha val="28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BBAEF86-EEC4-9426-07BA-37EA688602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9467" y="836876"/>
            <a:ext cx="11413065" cy="691243"/>
          </a:xfrm>
        </p:spPr>
        <p:txBody>
          <a:bodyPr>
            <a:norm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结果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肿瘤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基质边界的免疫细胞特征</a:t>
            </a:r>
            <a:endParaRPr lang="en-US" altLang="zh-CN" sz="16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24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不同患者对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ICB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治疗的预后效果差异可能是由于肿瘤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基质边界的空间特征导致，局部免疫细胞聚集可能增强抗肿瘤免疫反应</a:t>
            </a:r>
            <a:endParaRPr lang="en-US" altLang="zh-CN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9A4A99-64C1-B3B7-E939-E0EFA940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655" y="5054336"/>
            <a:ext cx="3633657" cy="8807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149DE2-A1B1-65E0-CCDD-2FA6F6866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32" y="4687944"/>
            <a:ext cx="3730088" cy="20436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37B639C-419F-B8AC-6E40-D5C162E9D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947" y="3064455"/>
            <a:ext cx="952826" cy="111426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5C21F66-37BA-F676-5EFD-DF855FCE17AC}"/>
              </a:ext>
            </a:extLst>
          </p:cNvPr>
          <p:cNvSpPr txBox="1"/>
          <p:nvPr/>
        </p:nvSpPr>
        <p:spPr>
          <a:xfrm>
            <a:off x="569332" y="5494717"/>
            <a:ext cx="112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细胞类型差异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5175E3B-24BE-9717-0B2C-F59F8D841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224" y="6004473"/>
            <a:ext cx="734292" cy="5436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F969E5-5E9E-2444-9619-391CD897AAED}"/>
              </a:ext>
            </a:extLst>
          </p:cNvPr>
          <p:cNvSpPr txBox="1"/>
          <p:nvPr/>
        </p:nvSpPr>
        <p:spPr>
          <a:xfrm>
            <a:off x="574078" y="1636749"/>
            <a:ext cx="609457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kumimoji="1" b="1">
                <a:solidFill>
                  <a:schemeClr val="bg1"/>
                </a:solidFill>
                <a:latin typeface="BGI" panose="00000500000000000000" pitchFamily="2" charset="0"/>
                <a:ea typeface="微软雅黑" panose="020B0503020204020204" pitchFamily="34" charset="-122"/>
              </a:defRPr>
            </a:lvl1pPr>
          </a:lstStyle>
          <a:p>
            <a:pPr marL="144000" indent="0"/>
            <a:r>
              <a:rPr lang="en-US" altLang="zh-CN" sz="1400" dirty="0">
                <a:latin typeface="+mn-lt"/>
                <a:ea typeface="+mn-ea"/>
                <a:cs typeface="+mn-cs"/>
              </a:rPr>
              <a:t> </a:t>
            </a:r>
            <a:r>
              <a:rPr lang="zh-CN" altLang="zh-CN" sz="1400" dirty="0">
                <a:latin typeface="+mn-lt"/>
                <a:ea typeface="+mn-ea"/>
                <a:cs typeface="+mn-cs"/>
              </a:rPr>
              <a:t>dMMR</a:t>
            </a:r>
            <a:r>
              <a:rPr lang="zh-CN" altLang="en-US" sz="1400" dirty="0">
                <a:latin typeface="+mn-lt"/>
                <a:ea typeface="+mn-ea"/>
                <a:cs typeface="+mn-cs"/>
              </a:rPr>
              <a:t>和</a:t>
            </a:r>
            <a:r>
              <a:rPr lang="en-US" altLang="zh-CN" sz="1400" dirty="0">
                <a:latin typeface="+mn-lt"/>
                <a:ea typeface="+mn-ea"/>
                <a:cs typeface="+mn-cs"/>
              </a:rPr>
              <a:t>dPR/dCR</a:t>
            </a:r>
            <a:r>
              <a:rPr lang="zh-CN" altLang="zh-CN" sz="1400" dirty="0">
                <a:latin typeface="+mn-lt"/>
                <a:ea typeface="+mn-ea"/>
                <a:cs typeface="+mn-cs"/>
              </a:rPr>
              <a:t>患者具有连续且丰富的免疫细胞分布</a:t>
            </a:r>
            <a:endParaRPr lang="en-US" altLang="zh-CN" sz="1400" dirty="0">
              <a:latin typeface="+mn-lt"/>
              <a:ea typeface="+mn-ea"/>
            </a:endParaRPr>
          </a:p>
          <a:p>
            <a:pPr marL="144000" indent="0"/>
            <a:r>
              <a:rPr lang="en-US" altLang="zh-CN" sz="1400" dirty="0">
                <a:latin typeface="+mn-lt"/>
                <a:ea typeface="+mn-ea"/>
                <a:cs typeface="+mn-cs"/>
              </a:rPr>
              <a:t> </a:t>
            </a:r>
            <a:r>
              <a:rPr lang="zh-CN" altLang="zh-CN" sz="1400" dirty="0">
                <a:latin typeface="+mn-lt"/>
                <a:ea typeface="+mn-ea"/>
                <a:cs typeface="+mn-cs"/>
              </a:rPr>
              <a:t>pMMR</a:t>
            </a:r>
            <a:r>
              <a:rPr lang="zh-CN" altLang="en-US" sz="1400" dirty="0">
                <a:latin typeface="+mn-lt"/>
                <a:ea typeface="+mn-ea"/>
                <a:cs typeface="+mn-cs"/>
              </a:rPr>
              <a:t>和</a:t>
            </a:r>
            <a:r>
              <a:rPr lang="en-US" altLang="zh-CN" sz="1400" dirty="0">
                <a:latin typeface="+mn-lt"/>
                <a:ea typeface="+mn-ea"/>
                <a:cs typeface="+mn-cs"/>
              </a:rPr>
              <a:t>dSD</a:t>
            </a:r>
            <a:r>
              <a:rPr lang="zh-CN" altLang="zh-CN" sz="1400" dirty="0">
                <a:latin typeface="+mn-lt"/>
                <a:ea typeface="+mn-ea"/>
                <a:cs typeface="+mn-cs"/>
              </a:rPr>
              <a:t>患者的免疫细胞分布呈间断性聚集</a:t>
            </a:r>
            <a:endParaRPr lang="zh-CN" altLang="en-US" sz="1400" dirty="0"/>
          </a:p>
        </p:txBody>
      </p:sp>
      <p:sp>
        <p:nvSpPr>
          <p:cNvPr id="5" name="圆角矩形 1023">
            <a:extLst>
              <a:ext uri="{FF2B5EF4-FFF2-40B4-BE49-F238E27FC236}">
                <a16:creationId xmlns:a16="http://schemas.microsoft.com/office/drawing/2014/main" id="{E5A5DF95-43AF-9BB2-BAA8-D03B669175E5}"/>
              </a:ext>
            </a:extLst>
          </p:cNvPr>
          <p:cNvSpPr/>
          <p:nvPr/>
        </p:nvSpPr>
        <p:spPr>
          <a:xfrm>
            <a:off x="593631" y="2191438"/>
            <a:ext cx="6075025" cy="2132121"/>
          </a:xfrm>
          <a:prstGeom prst="roundRect">
            <a:avLst>
              <a:gd name="adj" fmla="val 3791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BGI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C4706C-1F8C-9B98-F121-0226B23D28C6}"/>
              </a:ext>
            </a:extLst>
          </p:cNvPr>
          <p:cNvSpPr txBox="1"/>
          <p:nvPr/>
        </p:nvSpPr>
        <p:spPr>
          <a:xfrm>
            <a:off x="576420" y="4343755"/>
            <a:ext cx="6092236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kumimoji="1" b="1">
                <a:solidFill>
                  <a:schemeClr val="bg1"/>
                </a:solidFill>
                <a:latin typeface="BGI" panose="00000500000000000000" pitchFamily="2" charset="0"/>
                <a:ea typeface="微软雅黑" panose="020B0503020204020204" pitchFamily="34" charset="-122"/>
              </a:defRPr>
            </a:lvl1pPr>
          </a:lstStyle>
          <a:p>
            <a:pPr marL="468000" indent="-180000"/>
            <a:r>
              <a:rPr lang="en-US" altLang="zh-CN" sz="1400" dirty="0"/>
              <a:t>DC</a:t>
            </a:r>
            <a:r>
              <a:rPr lang="zh-CN" altLang="en-US" sz="1400" dirty="0"/>
              <a:t>和</a:t>
            </a:r>
            <a:r>
              <a:rPr lang="en-US" altLang="zh-CN" sz="1400" dirty="0"/>
              <a:t>T</a:t>
            </a:r>
            <a:r>
              <a:rPr lang="zh-CN" altLang="en-US" sz="1400" dirty="0"/>
              <a:t>细胞在</a:t>
            </a:r>
            <a:r>
              <a:rPr lang="en-US" altLang="zh-CN" sz="1400" dirty="0" err="1"/>
              <a:t>dMMR</a:t>
            </a:r>
            <a:r>
              <a:rPr lang="zh-CN" altLang="en-US" sz="1400" dirty="0"/>
              <a:t>和</a:t>
            </a:r>
            <a:r>
              <a:rPr lang="en-US" altLang="zh-CN" sz="1400" dirty="0"/>
              <a:t>dPR/dCR</a:t>
            </a:r>
            <a:r>
              <a:rPr lang="zh-CN" altLang="en-US" sz="1400" dirty="0"/>
              <a:t>患者中比例更高</a:t>
            </a:r>
          </a:p>
        </p:txBody>
      </p:sp>
      <p:sp>
        <p:nvSpPr>
          <p:cNvPr id="9" name="圆角矩形 1023">
            <a:extLst>
              <a:ext uri="{FF2B5EF4-FFF2-40B4-BE49-F238E27FC236}">
                <a16:creationId xmlns:a16="http://schemas.microsoft.com/office/drawing/2014/main" id="{414B8133-D1F9-D138-A5CA-276429A6D43F}"/>
              </a:ext>
            </a:extLst>
          </p:cNvPr>
          <p:cNvSpPr/>
          <p:nvPr/>
        </p:nvSpPr>
        <p:spPr>
          <a:xfrm>
            <a:off x="585025" y="4676825"/>
            <a:ext cx="6092236" cy="2065904"/>
          </a:xfrm>
          <a:prstGeom prst="roundRect">
            <a:avLst>
              <a:gd name="adj" fmla="val 3791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BGI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5BA836-9B44-0E3A-BB28-07BC12183F86}"/>
              </a:ext>
            </a:extLst>
          </p:cNvPr>
          <p:cNvSpPr txBox="1"/>
          <p:nvPr/>
        </p:nvSpPr>
        <p:spPr>
          <a:xfrm>
            <a:off x="510286" y="3131858"/>
            <a:ext cx="11603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细胞分布特征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F7E578-2C85-274D-6F51-018892D1D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816" y="3191301"/>
            <a:ext cx="2681006" cy="11734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CF4AA1-B057-8963-BF01-D6FD6937946A}"/>
              </a:ext>
            </a:extLst>
          </p:cNvPr>
          <p:cNvSpPr txBox="1"/>
          <p:nvPr/>
        </p:nvSpPr>
        <p:spPr>
          <a:xfrm>
            <a:off x="8896559" y="2576769"/>
            <a:ext cx="1517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+mj-lt"/>
              </a:rPr>
              <a:t>文章原图 </a:t>
            </a:r>
            <a:r>
              <a:rPr lang="en-US" altLang="zh-CN" sz="1400" b="1" dirty="0">
                <a:latin typeface="+mj-lt"/>
              </a:rPr>
              <a:t>Fig. 2</a:t>
            </a:r>
            <a:endParaRPr lang="zh-CN" altLang="en-US" sz="1400" b="1" dirty="0">
              <a:latin typeface="+mj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2D6D9A4-1AB5-E81B-2459-B6D9A4C23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920" y="2211928"/>
            <a:ext cx="1233736" cy="2643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7B2723F-6AB9-23AE-B7DF-249DA38991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6190" y="4727481"/>
            <a:ext cx="1242466" cy="2662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3DC2AC2-82EF-7A1B-8846-EA3FC296B6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8886" y="2373854"/>
            <a:ext cx="3598152" cy="16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92227-A566-A7DA-492B-018E2A925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8104933A-506C-2701-7797-8FF00D69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09" y="2969124"/>
            <a:ext cx="2164080" cy="246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44D1D06-F0C0-309D-0432-092C454BEE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948109" y="-1701734"/>
            <a:ext cx="420976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71AEEA9-8CCC-24A6-5243-0B5604895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723" y="5316198"/>
            <a:ext cx="3838686" cy="1149963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EB7CA96-69B3-4CA0-BB17-B9103EBC0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2184" y="827001"/>
            <a:ext cx="11497723" cy="1171188"/>
          </a:xfrm>
        </p:spPr>
        <p:txBody>
          <a:bodyPr>
            <a:no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结果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</a:t>
            </a:r>
            <a:r>
              <a:rPr lang="zh-CN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LAMP3+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zh-CN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DC与T细胞的相互作用</a:t>
            </a:r>
            <a:endParaRPr lang="en-US" altLang="zh-CN" sz="16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2400"/>
              </a:lnSpc>
            </a:pP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dMMR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在正向趋化调节通路富集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</a:rPr>
              <a:t>，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该通路会触发细胞信号转导，说明存在细胞串扰</a:t>
            </a:r>
            <a:endParaRPr lang="en-US" altLang="zh-CN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DC_LAMP3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与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CD4_CXCL13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CD8_CXCL113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LR-pair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CD274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PDCD1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）进行细胞互作，</a:t>
            </a:r>
            <a:r>
              <a:rPr lang="zh-CN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有助于增强抗肿瘤T细胞活性</a:t>
            </a:r>
            <a:endParaRPr lang="zh-CN" altLang="en-US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18F84C4-5A6C-CC66-7DF9-8C4A3C3E5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22" y="5384343"/>
            <a:ext cx="2339748" cy="1081818"/>
          </a:xfrm>
          <a:prstGeom prst="rect">
            <a:avLst/>
          </a:prstGeom>
        </p:spPr>
      </p:pic>
      <p:sp>
        <p:nvSpPr>
          <p:cNvPr id="26" name="圆角矩形 1023">
            <a:extLst>
              <a:ext uri="{FF2B5EF4-FFF2-40B4-BE49-F238E27FC236}">
                <a16:creationId xmlns:a16="http://schemas.microsoft.com/office/drawing/2014/main" id="{CDF68D8B-D9F4-BE7A-6525-D86E83034382}"/>
              </a:ext>
            </a:extLst>
          </p:cNvPr>
          <p:cNvSpPr/>
          <p:nvPr/>
        </p:nvSpPr>
        <p:spPr>
          <a:xfrm>
            <a:off x="575896" y="2706707"/>
            <a:ext cx="2648705" cy="4037352"/>
          </a:xfrm>
          <a:prstGeom prst="roundRect">
            <a:avLst>
              <a:gd name="adj" fmla="val 3791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BGI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571BE3-7633-0FE1-4912-0D22AA457D14}"/>
              </a:ext>
            </a:extLst>
          </p:cNvPr>
          <p:cNvSpPr txBox="1"/>
          <p:nvPr/>
        </p:nvSpPr>
        <p:spPr>
          <a:xfrm>
            <a:off x="581464" y="2134477"/>
            <a:ext cx="264313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kumimoji="1" b="1">
                <a:solidFill>
                  <a:schemeClr val="bg1"/>
                </a:solidFill>
                <a:latin typeface="BGI" panose="00000500000000000000" pitchFamily="2" charset="0"/>
                <a:ea typeface="微软雅黑" panose="020B0503020204020204" pitchFamily="34" charset="-122"/>
              </a:defRPr>
            </a:lvl1pPr>
          </a:lstStyle>
          <a:p>
            <a:pPr marL="105750" indent="0">
              <a:buNone/>
            </a:pPr>
            <a:r>
              <a:rPr lang="en-US" altLang="zh-CN" sz="1400" dirty="0" err="1">
                <a:latin typeface="+mn-lt"/>
                <a:ea typeface="+mn-ea"/>
              </a:rPr>
              <a:t>dMMR</a:t>
            </a:r>
            <a:r>
              <a:rPr lang="zh-CN" altLang="en-US" sz="1400" dirty="0">
                <a:latin typeface="+mn-lt"/>
                <a:ea typeface="+mn-ea"/>
              </a:rPr>
              <a:t> </a:t>
            </a:r>
            <a:r>
              <a:rPr lang="en-US" altLang="zh-CN" sz="1400" dirty="0">
                <a:latin typeface="+mn-lt"/>
                <a:ea typeface="+mn-ea"/>
              </a:rPr>
              <a:t>vs. </a:t>
            </a:r>
            <a:r>
              <a:rPr lang="en-US" altLang="zh-CN" sz="1400" dirty="0" err="1">
                <a:latin typeface="+mn-lt"/>
                <a:ea typeface="+mn-ea"/>
              </a:rPr>
              <a:t>pMMR</a:t>
            </a:r>
            <a:r>
              <a:rPr lang="en-US" altLang="zh-CN" sz="1400" dirty="0">
                <a:latin typeface="+mn-lt"/>
                <a:ea typeface="+mn-ea"/>
              </a:rPr>
              <a:t> </a:t>
            </a:r>
            <a:r>
              <a:rPr lang="zh-CN" altLang="en-US" sz="1400" dirty="0">
                <a:latin typeface="+mn-lt"/>
                <a:ea typeface="+mn-ea"/>
              </a:rPr>
              <a:t>边界区域的</a:t>
            </a:r>
            <a:r>
              <a:rPr lang="en-US" altLang="zh-CN" sz="1400" dirty="0">
                <a:latin typeface="+mn-lt"/>
                <a:ea typeface="+mn-ea"/>
              </a:rPr>
              <a:t>DEG</a:t>
            </a:r>
            <a:r>
              <a:rPr lang="zh-CN" altLang="en-US" sz="1400" dirty="0">
                <a:latin typeface="+mn-lt"/>
                <a:ea typeface="+mn-ea"/>
              </a:rPr>
              <a:t>及通路富集</a:t>
            </a:r>
            <a:endParaRPr lang="en-US" altLang="zh-CN" sz="1400" dirty="0">
              <a:latin typeface="+mn-lt"/>
              <a:ea typeface="+mn-ea"/>
            </a:endParaRPr>
          </a:p>
        </p:txBody>
      </p:sp>
      <p:sp>
        <p:nvSpPr>
          <p:cNvPr id="28" name="圆角矩形 1023">
            <a:extLst>
              <a:ext uri="{FF2B5EF4-FFF2-40B4-BE49-F238E27FC236}">
                <a16:creationId xmlns:a16="http://schemas.microsoft.com/office/drawing/2014/main" id="{8FFED0D3-F9EF-EA1A-56EF-F201FA2342CA}"/>
              </a:ext>
            </a:extLst>
          </p:cNvPr>
          <p:cNvSpPr/>
          <p:nvPr/>
        </p:nvSpPr>
        <p:spPr>
          <a:xfrm>
            <a:off x="3313707" y="2713796"/>
            <a:ext cx="3956029" cy="4037352"/>
          </a:xfrm>
          <a:prstGeom prst="roundRect">
            <a:avLst>
              <a:gd name="adj" fmla="val 3791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BGI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3CFAEC7-E7B7-C48C-D9C6-802D460DE160}"/>
              </a:ext>
            </a:extLst>
          </p:cNvPr>
          <p:cNvSpPr txBox="1"/>
          <p:nvPr/>
        </p:nvSpPr>
        <p:spPr>
          <a:xfrm>
            <a:off x="3385803" y="2134477"/>
            <a:ext cx="3838686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kumimoji="1" b="1">
                <a:solidFill>
                  <a:schemeClr val="bg1"/>
                </a:solidFill>
                <a:latin typeface="BGI" panose="00000500000000000000" pitchFamily="2" charset="0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en-US" altLang="zh-CN" sz="1400" dirty="0">
                <a:latin typeface="+mn-lt"/>
                <a:ea typeface="+mn-ea"/>
              </a:rPr>
              <a:t>DC_LAMP3</a:t>
            </a:r>
            <a:r>
              <a:rPr lang="zh-CN" altLang="en-US" sz="1400" dirty="0">
                <a:latin typeface="+mn-lt"/>
                <a:ea typeface="+mn-ea"/>
              </a:rPr>
              <a:t>与</a:t>
            </a:r>
            <a:r>
              <a:rPr lang="en-US" altLang="zh-CN" sz="1400" dirty="0">
                <a:latin typeface="+mn-lt"/>
                <a:ea typeface="+mn-ea"/>
              </a:rPr>
              <a:t>CD4_CXCL13</a:t>
            </a:r>
            <a:r>
              <a:rPr lang="zh-CN" altLang="en-US" sz="1400" dirty="0">
                <a:latin typeface="+mn-lt"/>
                <a:ea typeface="+mn-ea"/>
              </a:rPr>
              <a:t>和</a:t>
            </a:r>
            <a:r>
              <a:rPr lang="en-US" altLang="zh-CN" sz="1400" dirty="0">
                <a:latin typeface="+mn-lt"/>
                <a:ea typeface="+mn-ea"/>
              </a:rPr>
              <a:t>CD8_CXCL113</a:t>
            </a:r>
            <a:r>
              <a:rPr lang="zh-CN" altLang="en-US" sz="1400" dirty="0">
                <a:latin typeface="+mn-lt"/>
                <a:ea typeface="+mn-ea"/>
              </a:rPr>
              <a:t>的细胞互作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CD02D477-77E2-E357-01BE-6007E6F78DA0}"/>
              </a:ext>
            </a:extLst>
          </p:cNvPr>
          <p:cNvSpPr/>
          <p:nvPr/>
        </p:nvSpPr>
        <p:spPr>
          <a:xfrm>
            <a:off x="7589976" y="2713796"/>
            <a:ext cx="4441157" cy="3752365"/>
          </a:xfrm>
          <a:prstGeom prst="roundRect">
            <a:avLst>
              <a:gd name="adj" fmla="val 0"/>
            </a:avLst>
          </a:prstGeom>
          <a:solidFill>
            <a:srgbClr val="FFFFCC">
              <a:alpha val="28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E53D5F2-ACFF-96F9-114D-B265867E1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827" y="5342565"/>
            <a:ext cx="2454010" cy="77587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9B92AAE-6C91-3CE2-842C-4024D3D2F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5640" y="3360098"/>
            <a:ext cx="1910851" cy="156036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6351C8C2-729B-FDE2-A353-BFDA3954E0C7}"/>
              </a:ext>
            </a:extLst>
          </p:cNvPr>
          <p:cNvSpPr txBox="1"/>
          <p:nvPr/>
        </p:nvSpPr>
        <p:spPr>
          <a:xfrm>
            <a:off x="8804291" y="2925524"/>
            <a:ext cx="2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+mj-lt"/>
              </a:rPr>
              <a:t>文章原图 </a:t>
            </a:r>
            <a:r>
              <a:rPr lang="en-US" altLang="zh-CN" sz="1400" b="1" dirty="0">
                <a:latin typeface="+mj-lt"/>
              </a:rPr>
              <a:t>Fig. 3,</a:t>
            </a:r>
            <a:r>
              <a:rPr lang="zh-CN" altLang="en-US" sz="1400" b="1" dirty="0">
                <a:latin typeface="+mj-lt"/>
              </a:rPr>
              <a:t> </a:t>
            </a:r>
            <a:r>
              <a:rPr lang="en-US" altLang="zh-CN" sz="1400" b="1" dirty="0">
                <a:latin typeface="+mj-lt"/>
              </a:rPr>
              <a:t>Fig S6</a:t>
            </a:r>
            <a:endParaRPr lang="zh-CN" altLang="en-US" sz="1400" b="1" dirty="0">
              <a:latin typeface="+mj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DA9D02-E15C-8255-A99E-DDDABA4C8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5543" y="2750726"/>
            <a:ext cx="1419423" cy="495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A17785-BDCE-39B4-AE9E-A0720EF089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046" y="2784252"/>
            <a:ext cx="1076314" cy="23785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A7C42A0-F3BA-26DE-CC94-8F86E3E581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0812" y="3360097"/>
            <a:ext cx="1272041" cy="15603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D26E0A-0044-573F-E9E7-3E0E48373B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938" y="3395939"/>
            <a:ext cx="2027154" cy="14871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00224D-2DDE-355F-11F3-5BE96882CD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6122" y="5392820"/>
            <a:ext cx="1681024" cy="60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2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99DC-C377-CB6F-C2F7-A60F6F2A7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89DDDD2-1E6E-9376-15BC-AC2FE593F49A}"/>
              </a:ext>
            </a:extLst>
          </p:cNvPr>
          <p:cNvSpPr/>
          <p:nvPr/>
        </p:nvSpPr>
        <p:spPr>
          <a:xfrm>
            <a:off x="7101665" y="3684455"/>
            <a:ext cx="4308735" cy="2507545"/>
          </a:xfrm>
          <a:prstGeom prst="roundRect">
            <a:avLst>
              <a:gd name="adj" fmla="val 4906"/>
            </a:avLst>
          </a:prstGeom>
          <a:solidFill>
            <a:srgbClr val="FFFFCC">
              <a:alpha val="28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EC5965-15BA-4420-A72D-DB2F2292B404}"/>
              </a:ext>
            </a:extLst>
          </p:cNvPr>
          <p:cNvSpPr txBox="1"/>
          <p:nvPr/>
        </p:nvSpPr>
        <p:spPr>
          <a:xfrm>
            <a:off x="350492" y="874870"/>
            <a:ext cx="11117626" cy="1028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1600" b="1" dirty="0"/>
              <a:t>结果</a:t>
            </a:r>
            <a:r>
              <a:rPr lang="en-US" altLang="zh-CN" sz="1600" b="1" dirty="0"/>
              <a:t>4 </a:t>
            </a:r>
            <a:r>
              <a:rPr lang="zh-CN" altLang="zh-CN" sz="1600" b="1" dirty="0"/>
              <a:t>CAF</a:t>
            </a:r>
            <a:r>
              <a:rPr lang="zh-CN" altLang="en-US" sz="1600" b="1" dirty="0"/>
              <a:t>可</a:t>
            </a:r>
            <a:r>
              <a:rPr lang="zh-CN" altLang="zh-CN" sz="1600" b="1" dirty="0"/>
              <a:t>塑性与免疫排斥的关联</a:t>
            </a:r>
            <a:endParaRPr lang="en-US" altLang="zh-CN" sz="1600" b="1" dirty="0"/>
          </a:p>
          <a:p>
            <a:pPr algn="l">
              <a:lnSpc>
                <a:spcPts val="2500"/>
              </a:lnSpc>
            </a:pPr>
            <a:r>
              <a:rPr kumimoji="1" lang="en-US" altLang="zh-CN" sz="1600" dirty="0"/>
              <a:t>CAF</a:t>
            </a:r>
            <a:r>
              <a:rPr kumimoji="1" lang="zh-CN" altLang="en-US" sz="1600" dirty="0"/>
              <a:t>的分化路径为以</a:t>
            </a:r>
            <a:r>
              <a:rPr kumimoji="1" lang="en-US" altLang="zh-CN" sz="1600" dirty="0"/>
              <a:t>CAF_PI16</a:t>
            </a:r>
            <a:r>
              <a:rPr kumimoji="1" lang="zh-CN" altLang="en-US" sz="1600" dirty="0"/>
              <a:t>为起点，分化成</a:t>
            </a:r>
            <a:r>
              <a:rPr kumimoji="1" lang="en-US" altLang="zh-CN" sz="1600" dirty="0"/>
              <a:t>CXCL14+CAF</a:t>
            </a:r>
            <a:r>
              <a:rPr kumimoji="1" lang="zh-CN" altLang="en-US" sz="1600" dirty="0"/>
              <a:t>与</a:t>
            </a:r>
            <a:r>
              <a:rPr kumimoji="1" lang="en-US" altLang="zh-CN" sz="1600" dirty="0"/>
              <a:t>CXCL8+CAF</a:t>
            </a:r>
            <a:endParaRPr lang="en-US" altLang="zh-CN" sz="1600" dirty="0">
              <a:effectLst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effectLst/>
              </a:rPr>
              <a:t>ICB</a:t>
            </a:r>
            <a:r>
              <a:rPr lang="zh-CN" altLang="en-US" sz="1600" dirty="0">
                <a:effectLst/>
              </a:rPr>
              <a:t>治疗无响应的患者与肿瘤</a:t>
            </a:r>
            <a:r>
              <a:rPr lang="en-US" altLang="zh-CN" sz="1600" dirty="0">
                <a:effectLst/>
              </a:rPr>
              <a:t>-</a:t>
            </a:r>
            <a:r>
              <a:rPr lang="zh-CN" altLang="en-US" sz="1600" dirty="0">
                <a:effectLst/>
              </a:rPr>
              <a:t>基质边界区域内的</a:t>
            </a:r>
            <a:r>
              <a:rPr lang="en-US" altLang="zh-CN" sz="1600" dirty="0">
                <a:effectLst/>
              </a:rPr>
              <a:t>CAF</a:t>
            </a:r>
            <a:r>
              <a:rPr lang="zh-CN" altLang="en-US" sz="1600" dirty="0">
                <a:effectLst/>
              </a:rPr>
              <a:t>（尤其是</a:t>
            </a:r>
            <a:r>
              <a:rPr lang="en-US" altLang="zh-CN" sz="1600" dirty="0">
                <a:effectLst/>
              </a:rPr>
              <a:t>CXCL14+CAF</a:t>
            </a:r>
            <a:r>
              <a:rPr lang="zh-CN" altLang="en-US" sz="1600" dirty="0">
                <a:effectLst/>
              </a:rPr>
              <a:t>）比例升高密切相关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4DF25B-6951-69FA-A8BE-389C47314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469" y="4101703"/>
            <a:ext cx="1156186" cy="13334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8561E8-1164-43EA-DF18-6B3BC8DC9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103" y="4149360"/>
            <a:ext cx="1341668" cy="1254665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8F99EBD-C772-84B6-BC6E-83FD0E6641B0}"/>
              </a:ext>
            </a:extLst>
          </p:cNvPr>
          <p:cNvSpPr/>
          <p:nvPr/>
        </p:nvSpPr>
        <p:spPr>
          <a:xfrm>
            <a:off x="554892" y="3352801"/>
            <a:ext cx="6175563" cy="2980894"/>
          </a:xfrm>
          <a:prstGeom prst="roundRect">
            <a:avLst/>
          </a:prstGeom>
          <a:noFill/>
          <a:ln w="19050">
            <a:solidFill>
              <a:srgbClr val="9353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ED1937-4A9E-DEAD-5F9A-CA1EA7306CB4}"/>
              </a:ext>
            </a:extLst>
          </p:cNvPr>
          <p:cNvSpPr txBox="1"/>
          <p:nvPr/>
        </p:nvSpPr>
        <p:spPr>
          <a:xfrm>
            <a:off x="8477114" y="3112306"/>
            <a:ext cx="147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+mj-lt"/>
              </a:rPr>
              <a:t>文章原图 </a:t>
            </a:r>
            <a:r>
              <a:rPr lang="en-US" altLang="zh-CN" sz="1400" b="1" dirty="0">
                <a:latin typeface="+mj-lt"/>
              </a:rPr>
              <a:t>Fig. 4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5DB5E0-A125-FA99-EA6D-AF8E60A96953}"/>
              </a:ext>
            </a:extLst>
          </p:cNvPr>
          <p:cNvSpPr/>
          <p:nvPr/>
        </p:nvSpPr>
        <p:spPr>
          <a:xfrm>
            <a:off x="644582" y="2601190"/>
            <a:ext cx="6085873" cy="69608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CAF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 重聚类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+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拟时序分析：以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CAF_PI16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为起点，分化成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CXCL14+CAF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与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CXCL8+CAF</a:t>
            </a:r>
          </a:p>
          <a:p>
            <a:r>
              <a:rPr kumimoji="1" lang="en-US" altLang="zh-CN" sz="1400" b="1" dirty="0" err="1">
                <a:solidFill>
                  <a:schemeClr val="bg1"/>
                </a:solidFill>
              </a:rPr>
              <a:t>pMMR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和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dSD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患者的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CAF_CXCL14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占比显著更高</a:t>
            </a:r>
            <a:endParaRPr kumimoji="1" lang="en-US" altLang="zh-CN" sz="1400" b="1" dirty="0">
              <a:solidFill>
                <a:schemeClr val="bg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DA43214-3BF2-28F9-D973-0E2B38FA5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219" y="4111104"/>
            <a:ext cx="1262552" cy="1410003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ABF83862-8DB5-6BA1-6ECD-DBFBB3173FF6}"/>
              </a:ext>
            </a:extLst>
          </p:cNvPr>
          <p:cNvSpPr/>
          <p:nvPr/>
        </p:nvSpPr>
        <p:spPr>
          <a:xfrm>
            <a:off x="881792" y="3429000"/>
            <a:ext cx="1153838" cy="264372"/>
          </a:xfrm>
          <a:prstGeom prst="rect">
            <a:avLst/>
          </a:prstGeom>
          <a:solidFill>
            <a:srgbClr val="A98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b="1" dirty="0">
                <a:solidFill>
                  <a:schemeClr val="tx1"/>
                </a:solidFill>
              </a:rPr>
              <a:t>Trajectory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6112D5-71AF-4543-CD2F-F2907161C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837" y="3420083"/>
            <a:ext cx="1233736" cy="2643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319F7ED-6521-545D-F4BC-A9A6253E7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32" y="4149360"/>
            <a:ext cx="2140033" cy="15844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E7708B4-BF77-AA92-43AA-77F8F247A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721" y="4149360"/>
            <a:ext cx="1931509" cy="158442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2D65A60-B900-9FD4-D082-BB765C9250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7992" y="4216864"/>
            <a:ext cx="1611700" cy="15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0F129-B72B-13C3-961A-3A19CF20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BFD447E-49FB-CC0A-4403-EBE31BE55FFE}"/>
              </a:ext>
            </a:extLst>
          </p:cNvPr>
          <p:cNvSpPr/>
          <p:nvPr/>
        </p:nvSpPr>
        <p:spPr>
          <a:xfrm>
            <a:off x="7244431" y="3071445"/>
            <a:ext cx="4189477" cy="3560817"/>
          </a:xfrm>
          <a:prstGeom prst="roundRect">
            <a:avLst>
              <a:gd name="adj" fmla="val 2612"/>
            </a:avLst>
          </a:prstGeom>
          <a:solidFill>
            <a:srgbClr val="FFFFCC">
              <a:alpha val="28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283F41-DD99-E186-80E2-EC3F5CAC7648}"/>
              </a:ext>
            </a:extLst>
          </p:cNvPr>
          <p:cNvSpPr txBox="1"/>
          <p:nvPr/>
        </p:nvSpPr>
        <p:spPr>
          <a:xfrm>
            <a:off x="392003" y="880636"/>
            <a:ext cx="11199114" cy="1028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b="1" dirty="0">
                <a:solidFill>
                  <a:schemeClr val="tx1"/>
                </a:solidFill>
              </a:rPr>
              <a:t>结果</a:t>
            </a:r>
            <a:r>
              <a:rPr lang="en-US" altLang="zh-CN" sz="1600" b="1" dirty="0">
                <a:solidFill>
                  <a:schemeClr val="tx1"/>
                </a:solidFill>
              </a:rPr>
              <a:t>5 CAF</a:t>
            </a:r>
            <a:r>
              <a:rPr lang="zh-CN" altLang="en-US" sz="1600" b="1" dirty="0">
                <a:solidFill>
                  <a:schemeClr val="tx1"/>
                </a:solidFill>
              </a:rPr>
              <a:t>在基质屏障形成中的作用，其中</a:t>
            </a:r>
            <a:r>
              <a:rPr lang="en-US" altLang="zh-CN" sz="1600" b="1" dirty="0">
                <a:solidFill>
                  <a:schemeClr val="tx1"/>
                </a:solidFill>
              </a:rPr>
              <a:t>CAF_CXCL14</a:t>
            </a:r>
            <a:r>
              <a:rPr lang="zh-CN" altLang="en-US" sz="1600" b="1" dirty="0">
                <a:solidFill>
                  <a:schemeClr val="tx1"/>
                </a:solidFill>
              </a:rPr>
              <a:t>与</a:t>
            </a:r>
            <a:r>
              <a:rPr lang="en-US" altLang="zh-CN" sz="1600" b="1" dirty="0">
                <a:solidFill>
                  <a:schemeClr val="tx1"/>
                </a:solidFill>
              </a:rPr>
              <a:t>ECM</a:t>
            </a:r>
            <a:r>
              <a:rPr lang="zh-CN" altLang="en-US" sz="1600" b="1" dirty="0">
                <a:solidFill>
                  <a:schemeClr val="tx1"/>
                </a:solidFill>
              </a:rPr>
              <a:t>形成相关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ts val="2500"/>
              </a:lnSpc>
            </a:pPr>
            <a:r>
              <a:rPr lang="zh-CN" altLang="zh-CN" sz="1600" dirty="0"/>
              <a:t>CXCL14+CAF通过调节ECM结构，形成有序的基质屏障，排斥T细胞进入肿瘤核心区域</a:t>
            </a:r>
            <a:endParaRPr lang="en-US" altLang="zh-CN" sz="1600" dirty="0"/>
          </a:p>
          <a:p>
            <a:pPr>
              <a:lnSpc>
                <a:spcPts val="2500"/>
              </a:lnSpc>
            </a:pPr>
            <a:r>
              <a:rPr lang="en-US" altLang="zh-CN" sz="1600" dirty="0"/>
              <a:t>ICB</a:t>
            </a:r>
            <a:r>
              <a:rPr lang="zh-CN" altLang="en-US" sz="1600" dirty="0"/>
              <a:t>治疗响应低的患者（</a:t>
            </a:r>
            <a:r>
              <a:rPr lang="en-US" altLang="zh-CN" sz="1600" dirty="0"/>
              <a:t>dSD</a:t>
            </a:r>
            <a:r>
              <a:rPr lang="zh-CN" altLang="en-US" sz="1600" dirty="0"/>
              <a:t>）中有较高比例的</a:t>
            </a:r>
            <a:r>
              <a:rPr lang="en-US" altLang="zh-CN" sz="1600" dirty="0"/>
              <a:t>CXCL14+CAF</a:t>
            </a:r>
            <a:r>
              <a:rPr lang="zh-CN" altLang="en-US" sz="1600" dirty="0"/>
              <a:t>细胞类型，导致对免疫细胞的排斥，影响免疫治疗效果</a:t>
            </a:r>
            <a:endParaRPr lang="en-US" altLang="zh-CN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ED83B3-7631-F0E2-F7ED-E41C53DD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763" y="3700373"/>
            <a:ext cx="3427729" cy="10441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5460E93-9ECF-1509-81F1-1BB0EC21E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815" y="5217683"/>
            <a:ext cx="954986" cy="131727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9108619-F583-260E-6D2B-04F1AD38F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461" y="5060495"/>
            <a:ext cx="1209939" cy="125581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70BD40A-1273-14DE-B713-173CE2008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3628" y="5217033"/>
            <a:ext cx="1865875" cy="109927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41135BD-7AB3-E324-A9B7-E44DD2247328}"/>
              </a:ext>
            </a:extLst>
          </p:cNvPr>
          <p:cNvSpPr txBox="1"/>
          <p:nvPr/>
        </p:nvSpPr>
        <p:spPr>
          <a:xfrm>
            <a:off x="8879949" y="3206648"/>
            <a:ext cx="147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+mj-lt"/>
              </a:rPr>
              <a:t>文章原图 </a:t>
            </a:r>
            <a:r>
              <a:rPr lang="en-US" altLang="zh-CN" sz="1400" b="1" dirty="0">
                <a:latin typeface="+mj-lt"/>
              </a:rPr>
              <a:t>Fig. 5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1BB3592-5565-1DF3-264D-A014883B8103}"/>
              </a:ext>
            </a:extLst>
          </p:cNvPr>
          <p:cNvSpPr/>
          <p:nvPr/>
        </p:nvSpPr>
        <p:spPr>
          <a:xfrm>
            <a:off x="562165" y="2952968"/>
            <a:ext cx="6095999" cy="1586524"/>
          </a:xfrm>
          <a:prstGeom prst="roundRect">
            <a:avLst/>
          </a:prstGeom>
          <a:noFill/>
          <a:ln w="19050">
            <a:solidFill>
              <a:srgbClr val="9353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B822AA5-E521-B5A7-687A-2023B30AFCEF}"/>
              </a:ext>
            </a:extLst>
          </p:cNvPr>
          <p:cNvSpPr/>
          <p:nvPr/>
        </p:nvSpPr>
        <p:spPr>
          <a:xfrm>
            <a:off x="638234" y="2444383"/>
            <a:ext cx="5999710" cy="43954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CXCL14+CAF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vs.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CXCL8+CAF DEG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及富集分析，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CXCL14+CAF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主要富集在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ECM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形成通路</a:t>
            </a:r>
            <a:endParaRPr kumimoji="1"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87BD499-1E48-E60D-E5AE-1F1D70D067AD}"/>
              </a:ext>
            </a:extLst>
          </p:cNvPr>
          <p:cNvSpPr/>
          <p:nvPr/>
        </p:nvSpPr>
        <p:spPr>
          <a:xfrm>
            <a:off x="571898" y="5108033"/>
            <a:ext cx="6095999" cy="1586524"/>
          </a:xfrm>
          <a:prstGeom prst="roundRect">
            <a:avLst/>
          </a:prstGeom>
          <a:noFill/>
          <a:ln w="19050">
            <a:solidFill>
              <a:srgbClr val="9353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F6D0C07-7A32-46E9-FD2D-00C84B582350}"/>
              </a:ext>
            </a:extLst>
          </p:cNvPr>
          <p:cNvSpPr/>
          <p:nvPr/>
        </p:nvSpPr>
        <p:spPr>
          <a:xfrm>
            <a:off x="620042" y="4617235"/>
            <a:ext cx="5999710" cy="43954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b="1" dirty="0">
                <a:solidFill>
                  <a:schemeClr val="bg1"/>
                </a:solidFill>
              </a:rPr>
              <a:t>dSD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患者的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CXCL14+CAF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细胞占比更高，</a:t>
            </a:r>
            <a:r>
              <a:rPr kumimoji="1" lang="en-US" altLang="zh-CN" sz="1400" b="1" dirty="0">
                <a:solidFill>
                  <a:schemeClr val="bg1"/>
                </a:solidFill>
              </a:rPr>
              <a:t>ECM</a:t>
            </a:r>
            <a:r>
              <a:rPr kumimoji="1" lang="zh-CN" altLang="en-US" sz="1400" b="1" dirty="0">
                <a:solidFill>
                  <a:schemeClr val="bg1"/>
                </a:solidFill>
              </a:rPr>
              <a:t>通路相关基因的评分更高</a:t>
            </a:r>
            <a:endParaRPr kumimoji="1" lang="en-US" altLang="zh-CN" sz="14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41176D-6F90-8A9A-9E66-93E9F8C17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42" y="5217033"/>
            <a:ext cx="1354388" cy="2902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D0123C-9F6D-18D8-7545-913F08906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03" y="3011329"/>
            <a:ext cx="1076314" cy="2378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5D1D77-D296-71D3-C357-1893F9F093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727" y="5217033"/>
            <a:ext cx="1790502" cy="13179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A6F41E-E50D-C93A-A386-6FAF9FC85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521" y="3300038"/>
            <a:ext cx="1429596" cy="10438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69558A-7E55-8F0E-4D1D-EEF3917BD6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508" y="3365138"/>
            <a:ext cx="3017378" cy="113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5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76167</TotalTime>
  <Words>677</Words>
  <Application>Microsoft Office PowerPoint</Application>
  <PresentationFormat>宽屏</PresentationFormat>
  <Paragraphs>49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-apple-system</vt:lpstr>
      <vt:lpstr>BGI</vt:lpstr>
      <vt:lpstr>等线</vt:lpstr>
      <vt:lpstr>等线 Light</vt:lpstr>
      <vt:lpstr>思源黑体 CN Light</vt:lpstr>
      <vt:lpstr>思源黑体 Regular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彭卫3(Wei Peng)</dc:creator>
  <cp:lastModifiedBy>邱樱(Ying Qiu)</cp:lastModifiedBy>
  <cp:revision>852</cp:revision>
  <dcterms:created xsi:type="dcterms:W3CDTF">2024-06-14T09:44:28Z</dcterms:created>
  <dcterms:modified xsi:type="dcterms:W3CDTF">2025-03-19T06:44:59Z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C286F8ABFDF07B9BFC106C663CF997A1</vt:lpwstr>
  </property>
  <property fmtid="{D5CDD505-2E9C-101B-9397-08002B2CF9AE}" pid="3" name="KSOProductBuildVer">
    <vt:lpwstr>2052-5.1.1.7662</vt:lpwstr>
  </property>
</Properties>
</file>